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80" r:id="rId12"/>
    <p:sldId id="281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822DF-AF43-4737-B241-3D154DD223CC}" type="datetimeFigureOut">
              <a:rPr lang="th-TH" smtClean="0"/>
              <a:t>22/05/54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099B-372A-4099-B876-FD8B4A91685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822DF-AF43-4737-B241-3D154DD223CC}" type="datetimeFigureOut">
              <a:rPr lang="th-TH" smtClean="0"/>
              <a:t>22/05/54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099B-372A-4099-B876-FD8B4A91685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822DF-AF43-4737-B241-3D154DD223CC}" type="datetimeFigureOut">
              <a:rPr lang="th-TH" smtClean="0"/>
              <a:t>22/05/54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099B-372A-4099-B876-FD8B4A91685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822DF-AF43-4737-B241-3D154DD223CC}" type="datetimeFigureOut">
              <a:rPr lang="th-TH" smtClean="0"/>
              <a:t>22/05/54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099B-372A-4099-B876-FD8B4A91685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822DF-AF43-4737-B241-3D154DD223CC}" type="datetimeFigureOut">
              <a:rPr lang="th-TH" smtClean="0"/>
              <a:t>22/05/54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099B-372A-4099-B876-FD8B4A91685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822DF-AF43-4737-B241-3D154DD223CC}" type="datetimeFigureOut">
              <a:rPr lang="th-TH" smtClean="0"/>
              <a:t>22/05/54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099B-372A-4099-B876-FD8B4A91685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822DF-AF43-4737-B241-3D154DD223CC}" type="datetimeFigureOut">
              <a:rPr lang="th-TH" smtClean="0"/>
              <a:t>22/05/54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099B-372A-4099-B876-FD8B4A91685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822DF-AF43-4737-B241-3D154DD223CC}" type="datetimeFigureOut">
              <a:rPr lang="th-TH" smtClean="0"/>
              <a:t>22/05/54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099B-372A-4099-B876-FD8B4A91685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822DF-AF43-4737-B241-3D154DD223CC}" type="datetimeFigureOut">
              <a:rPr lang="th-TH" smtClean="0"/>
              <a:t>22/05/54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099B-372A-4099-B876-FD8B4A91685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822DF-AF43-4737-B241-3D154DD223CC}" type="datetimeFigureOut">
              <a:rPr lang="th-TH" smtClean="0"/>
              <a:t>22/05/54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099B-372A-4099-B876-FD8B4A91685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822DF-AF43-4737-B241-3D154DD223CC}" type="datetimeFigureOut">
              <a:rPr lang="th-TH" smtClean="0"/>
              <a:t>22/05/54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099B-372A-4099-B876-FD8B4A91685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822DF-AF43-4737-B241-3D154DD223CC}" type="datetimeFigureOut">
              <a:rPr lang="th-TH" smtClean="0"/>
              <a:t>22/05/54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8099B-372A-4099-B876-FD8B4A916851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h-TH" b="1" u="sng" dirty="0"/>
              <a:t>บทที่ </a:t>
            </a:r>
            <a:r>
              <a:rPr lang="en-US" b="1" u="sng" dirty="0"/>
              <a:t>4</a:t>
            </a:r>
            <a:r>
              <a:rPr lang="en-US" dirty="0"/>
              <a:t/>
            </a:r>
            <a:br>
              <a:rPr lang="en-US" dirty="0"/>
            </a:br>
            <a:r>
              <a:rPr lang="th-TH" b="1" u="sng" dirty="0"/>
              <a:t>การนำนโยบายไป</a:t>
            </a:r>
            <a:r>
              <a:rPr lang="th-TH" b="1" u="sng" dirty="0" smtClean="0"/>
              <a:t>ปฏิบัติ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dirty="0" smtClean="0"/>
              <a:t>ดร.ชาญชัย จิตรเหล่าอาพร</a:t>
            </a:r>
          </a:p>
          <a:p>
            <a:r>
              <a:rPr lang="en-US" dirty="0" smtClean="0"/>
              <a:t>www.ballchanchai.com</a:t>
            </a:r>
            <a:endParaRPr lang="th-T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ตัวแบบที่ใช้ในการศึกษาการนำนโยบายไปปฏิบัติ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85000" lnSpcReduction="20000"/>
          </a:bodyPr>
          <a:lstStyle/>
          <a:p>
            <a:r>
              <a:rPr lang="th-TH" dirty="0" smtClean="0"/>
              <a:t>ตัวแบบที่ยึดหลักเหตุผล</a:t>
            </a:r>
          </a:p>
          <a:p>
            <a:r>
              <a:rPr lang="th-TH" dirty="0" smtClean="0"/>
              <a:t>ตัวแบบทางด้านการจัดการ</a:t>
            </a:r>
          </a:p>
          <a:p>
            <a:r>
              <a:rPr lang="th-TH" dirty="0" smtClean="0"/>
              <a:t>ตัวแบบทางด้านการพัฒนาองค์การ</a:t>
            </a:r>
          </a:p>
          <a:p>
            <a:r>
              <a:rPr lang="th-TH" dirty="0" smtClean="0"/>
              <a:t>ตัวแบบทางด้านกระบวนการของระบบราชการ</a:t>
            </a:r>
          </a:p>
          <a:p>
            <a:r>
              <a:rPr lang="th-TH" dirty="0" smtClean="0"/>
              <a:t>ตัวแบบทางด้านการเมือง</a:t>
            </a:r>
          </a:p>
          <a:p>
            <a:r>
              <a:rPr lang="th-TH" dirty="0" smtClean="0"/>
              <a:t>ตัวแบบทั่วไป</a:t>
            </a:r>
          </a:p>
          <a:p>
            <a:r>
              <a:rPr lang="th-TH" dirty="0" smtClean="0"/>
              <a:t>ตัว</a:t>
            </a:r>
            <a:r>
              <a:rPr lang="th-TH" dirty="0" err="1" smtClean="0"/>
              <a:t>แบบสห</a:t>
            </a:r>
            <a:r>
              <a:rPr lang="th-TH" dirty="0" smtClean="0"/>
              <a:t>องค์การในการนำนโยบายไปปฏิบัติ</a:t>
            </a:r>
          </a:p>
          <a:p>
            <a:r>
              <a:rPr lang="th-TH" dirty="0" smtClean="0"/>
              <a:t>ตัวแบบปฏิสัมพันธ์ระหว่างปัจจัย</a:t>
            </a:r>
          </a:p>
          <a:p>
            <a:r>
              <a:rPr lang="th-TH" dirty="0" smtClean="0"/>
              <a:t>ตัวแบบกระจายอำนาจ</a:t>
            </a:r>
          </a:p>
          <a:p>
            <a:r>
              <a:rPr lang="th-TH" dirty="0" smtClean="0"/>
              <a:t>ตัวแบบกระบวนการ</a:t>
            </a:r>
          </a:p>
          <a:p>
            <a:r>
              <a:rPr lang="th-TH" dirty="0" smtClean="0"/>
              <a:t>ตัวแบบทั่วไปของ </a:t>
            </a:r>
            <a:r>
              <a:rPr lang="en-US" dirty="0" smtClean="0"/>
              <a:t>D.A. </a:t>
            </a:r>
            <a:r>
              <a:rPr lang="en-US" dirty="0" err="1" smtClean="0"/>
              <a:t>Mazmanian</a:t>
            </a:r>
            <a:r>
              <a:rPr lang="en-US" dirty="0" smtClean="0"/>
              <a:t> </a:t>
            </a:r>
            <a:r>
              <a:rPr lang="th-TH" dirty="0" smtClean="0"/>
              <a:t>และ </a:t>
            </a:r>
            <a:r>
              <a:rPr lang="en-US" dirty="0" smtClean="0"/>
              <a:t>P.A. Sabatier</a:t>
            </a:r>
          </a:p>
          <a:p>
            <a:r>
              <a:rPr lang="th-TH" dirty="0" smtClean="0"/>
              <a:t>ตัวแบบเชิง</a:t>
            </a:r>
            <a:r>
              <a:rPr lang="th-TH" dirty="0" err="1" smtClean="0"/>
              <a:t>บูรณา</a:t>
            </a:r>
            <a:r>
              <a:rPr lang="th-TH" dirty="0" smtClean="0"/>
              <a:t>การ (</a:t>
            </a:r>
            <a:r>
              <a:rPr lang="en-US" dirty="0" smtClean="0"/>
              <a:t>Integrated Model</a:t>
            </a:r>
            <a:r>
              <a:rPr lang="th-TH" dirty="0" smtClean="0"/>
              <a:t>)</a:t>
            </a:r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ตัวแบบที่ใช้ในการศึกษาการนำนโยบายไปปฏิบัติ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ตัวแบบ</a:t>
            </a:r>
            <a:r>
              <a:rPr lang="th-TH" dirty="0"/>
              <a:t>ที่ยึดหลักเหตุผล </a:t>
            </a:r>
          </a:p>
        </p:txBody>
      </p:sp>
      <p:pic>
        <p:nvPicPr>
          <p:cNvPr id="4" name="Picture 3" descr="11 ตัวแบบที่ยึดหลักเหตุผล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983" y="2143116"/>
            <a:ext cx="8314431" cy="414340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ตัวแบบที่ใช้ในการศึกษาการนำนโยบายไปปฏิบัติ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ตัวแบบ</a:t>
            </a:r>
            <a:r>
              <a:rPr lang="th-TH" dirty="0"/>
              <a:t>ทางด้านการ</a:t>
            </a:r>
            <a:r>
              <a:rPr lang="th-TH" dirty="0" smtClean="0"/>
              <a:t>จัดการ</a:t>
            </a:r>
          </a:p>
          <a:p>
            <a:pPr>
              <a:buNone/>
            </a:pPr>
            <a:endParaRPr lang="th-TH" dirty="0"/>
          </a:p>
        </p:txBody>
      </p:sp>
      <p:pic>
        <p:nvPicPr>
          <p:cNvPr id="4" name="Picture 3" descr="12 ตัวแบบทางด้านการจัดการ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546" y="2143116"/>
            <a:ext cx="8471832" cy="421484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ตัวแบบที่ใช้ในการศึกษาการนำนโยบายไปปฏิบัติ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ตัวแบบทางด้านการพัฒนาองค์การ</a:t>
            </a:r>
            <a:endParaRPr lang="th-TH" dirty="0"/>
          </a:p>
        </p:txBody>
      </p:sp>
      <p:pic>
        <p:nvPicPr>
          <p:cNvPr id="4" name="Picture 3" descr="13 ตัวแบบทางด้านการพัฒนาองค์การ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698" y="2214554"/>
            <a:ext cx="8328242" cy="414340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ตัวแบบที่ใช้ในการศึกษาการนำนโยบายไปปฏิบัติ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ตัวแบบ</a:t>
            </a:r>
            <a:r>
              <a:rPr lang="th-TH" dirty="0"/>
              <a:t>ทางด้านกระบวนการของระบบราชการ</a:t>
            </a:r>
          </a:p>
        </p:txBody>
      </p:sp>
      <p:pic>
        <p:nvPicPr>
          <p:cNvPr id="4" name="Picture 3" descr="14 ตัวแบบทางด้านกระบวนการของระบบราชการ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2000240"/>
            <a:ext cx="7680973" cy="450057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ตัวแบบที่ใช้ในการศึกษาการนำนโยบายไปปฏิบัติ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ตัวแบบ</a:t>
            </a:r>
            <a:r>
              <a:rPr lang="th-TH" dirty="0"/>
              <a:t>ทางด้าน</a:t>
            </a:r>
            <a:r>
              <a:rPr lang="th-TH" dirty="0" smtClean="0"/>
              <a:t>การเมือง</a:t>
            </a:r>
          </a:p>
          <a:p>
            <a:pPr>
              <a:buNone/>
            </a:pPr>
            <a:endParaRPr lang="th-TH" dirty="0"/>
          </a:p>
        </p:txBody>
      </p:sp>
      <p:pic>
        <p:nvPicPr>
          <p:cNvPr id="4" name="Picture 3" descr="15 ตัวแบบทางด้านการเมือง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2143116"/>
            <a:ext cx="8234380" cy="4295009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ตัวแบบที่ใช้ในการศึกษาการนำนโยบายไปปฏิบัติ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ตัวแบบ</a:t>
            </a:r>
            <a:r>
              <a:rPr lang="th-TH" dirty="0"/>
              <a:t>ทั่วไป</a:t>
            </a:r>
          </a:p>
        </p:txBody>
      </p:sp>
      <p:pic>
        <p:nvPicPr>
          <p:cNvPr id="4" name="Picture 3" descr="16 ตัวแบบทั่วไป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069" y="2000240"/>
            <a:ext cx="8457783" cy="4214842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ตัวแบบที่ใช้ในการศึกษาการนำนโยบายไปปฏิบัติ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ตัว</a:t>
            </a:r>
            <a:r>
              <a:rPr lang="th-TH" dirty="0" err="1" smtClean="0"/>
              <a:t>แบบสห</a:t>
            </a:r>
            <a:r>
              <a:rPr lang="th-TH" dirty="0" smtClean="0"/>
              <a:t>องค์การในการนำนโยบายไปปฏิบัติ</a:t>
            </a:r>
            <a:endParaRPr lang="th-TH" dirty="0"/>
          </a:p>
        </p:txBody>
      </p:sp>
      <p:pic>
        <p:nvPicPr>
          <p:cNvPr id="4" name="Picture 3" descr="17 ตัวแบบสหองค์การในการนำนโยบายไปปฏิบัติ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2000240"/>
            <a:ext cx="7858180" cy="4535069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ตัวแบบที่ใช้ในการศึกษาการนำนโยบายไปปฏิบัติ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ตัวแบบปฏิสัมพันธ์ระหว่างปัจจัย</a:t>
            </a:r>
          </a:p>
        </p:txBody>
      </p:sp>
      <p:pic>
        <p:nvPicPr>
          <p:cNvPr id="4" name="Picture 3" descr="18 ตัวแบบปฏิสัมพันธ์ระหว่างปัจจัย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2071678"/>
            <a:ext cx="7958153" cy="4526777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ตัวแบบที่ใช้ในการศึกษาการนำนโยบายไปปฏิบัติ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ตัวแบบ</a:t>
            </a:r>
            <a:r>
              <a:rPr lang="th-TH" dirty="0"/>
              <a:t>กระจาย</a:t>
            </a:r>
            <a:r>
              <a:rPr lang="th-TH" dirty="0" smtClean="0"/>
              <a:t>อำนาจ</a:t>
            </a:r>
          </a:p>
          <a:p>
            <a:pPr>
              <a:buNone/>
            </a:pPr>
            <a:endParaRPr lang="th-TH" dirty="0"/>
          </a:p>
        </p:txBody>
      </p:sp>
      <p:pic>
        <p:nvPicPr>
          <p:cNvPr id="4" name="Picture 3" descr="19 ตัวแบบกระจายอำนาจ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214554"/>
            <a:ext cx="8615423" cy="42862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ความหมายของการนำนโยบายไปปฏิบัติ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 smtClean="0"/>
          </a:p>
          <a:p>
            <a:r>
              <a:rPr lang="th-TH" dirty="0" smtClean="0"/>
              <a:t>การ</a:t>
            </a:r>
            <a:r>
              <a:rPr lang="th-TH" dirty="0"/>
              <a:t>นำนโยบายไปปฏิบัติ (</a:t>
            </a:r>
            <a:r>
              <a:rPr lang="en-US" dirty="0"/>
              <a:t>Policy Implementation</a:t>
            </a:r>
            <a:r>
              <a:rPr lang="th-TH" dirty="0"/>
              <a:t>) หมายถึง การนำการตัดสินใจของนโยบายหนึ่งๆ ไปสู่การกระทำให้บรรลุผลจริงอย่างเป็นรูปธรรม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ตัวแบบที่ใช้ในการศึกษาการนำนโยบายไปปฏิบัติ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ตัวแบบกระบวนการ</a:t>
            </a:r>
          </a:p>
          <a:p>
            <a:pPr>
              <a:buNone/>
            </a:pPr>
            <a:endParaRPr lang="th-TH" dirty="0"/>
          </a:p>
        </p:txBody>
      </p:sp>
      <p:pic>
        <p:nvPicPr>
          <p:cNvPr id="4" name="Picture 3" descr="20 ตัวแบบกระบวนการ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421" y="2357430"/>
            <a:ext cx="8314431" cy="4143404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ตัวแบบที่ใช้ในการศึกษาการนำนโยบายไปปฏิบัติ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ตัวแบบทั่วไปของ </a:t>
            </a:r>
            <a:r>
              <a:rPr lang="en-US" dirty="0"/>
              <a:t>D.A. </a:t>
            </a:r>
            <a:r>
              <a:rPr lang="en-US" dirty="0" err="1"/>
              <a:t>Mazmanian</a:t>
            </a:r>
            <a:r>
              <a:rPr lang="en-US" dirty="0"/>
              <a:t> </a:t>
            </a:r>
            <a:r>
              <a:rPr lang="th-TH" dirty="0"/>
              <a:t>และ </a:t>
            </a:r>
            <a:r>
              <a:rPr lang="en-US" dirty="0"/>
              <a:t>P.A. Sabatier</a:t>
            </a:r>
            <a:endParaRPr lang="th-TH" dirty="0"/>
          </a:p>
        </p:txBody>
      </p:sp>
      <p:pic>
        <p:nvPicPr>
          <p:cNvPr id="4" name="Picture 3" descr="21 ตัวแบบทั่วไปของ D.A. Mazmanian และ P.A. Sabatier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2044266"/>
            <a:ext cx="7429552" cy="4578677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ตัวแบบที่ใช้ในการศึกษาการนำนโยบายไปปฏิบัติ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ตัวแบบ</a:t>
            </a:r>
            <a:r>
              <a:rPr lang="th-TH" dirty="0"/>
              <a:t>เชิง</a:t>
            </a:r>
            <a:r>
              <a:rPr lang="th-TH" dirty="0" err="1"/>
              <a:t>บูรณา</a:t>
            </a:r>
            <a:r>
              <a:rPr lang="th-TH" dirty="0"/>
              <a:t>การ (</a:t>
            </a:r>
            <a:r>
              <a:rPr lang="en-US" dirty="0"/>
              <a:t>Integrated Model</a:t>
            </a:r>
            <a:r>
              <a:rPr lang="th-TH" dirty="0"/>
              <a:t>)</a:t>
            </a:r>
          </a:p>
        </p:txBody>
      </p:sp>
      <p:pic>
        <p:nvPicPr>
          <p:cNvPr id="4" name="Picture 3" descr="22 ตัวแบบเชิงบูรณาการ (Integrated Model)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214554"/>
            <a:ext cx="8786842" cy="440075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ปัญหาของการนำนโยบายไปปฏิบัติ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err="1"/>
              <a:t>สุรสิทธิ์</a:t>
            </a:r>
            <a:r>
              <a:rPr lang="th-TH" dirty="0"/>
              <a:t> </a:t>
            </a:r>
            <a:r>
              <a:rPr lang="th-TH" dirty="0" err="1"/>
              <a:t>วชิร</a:t>
            </a:r>
            <a:r>
              <a:rPr lang="th-TH" dirty="0"/>
              <a:t>ขจร (</a:t>
            </a:r>
            <a:r>
              <a:rPr lang="en-US" dirty="0"/>
              <a:t>2549:</a:t>
            </a:r>
            <a:r>
              <a:rPr lang="th-TH" dirty="0"/>
              <a:t> </a:t>
            </a:r>
            <a:r>
              <a:rPr lang="en-US" dirty="0"/>
              <a:t>105-110</a:t>
            </a:r>
            <a:r>
              <a:rPr lang="th-TH" dirty="0"/>
              <a:t>) ได้สรุปให้เห็นว่า ปัญหาของการนำนโยบายไปปฏิบัติมีหลายประการ ได้แก่</a:t>
            </a:r>
            <a:r>
              <a:rPr lang="en-US" dirty="0"/>
              <a:t> </a:t>
            </a:r>
          </a:p>
          <a:p>
            <a:r>
              <a:rPr lang="th-TH" dirty="0" smtClean="0"/>
              <a:t>ประการ</a:t>
            </a:r>
            <a:r>
              <a:rPr lang="th-TH" dirty="0"/>
              <a:t>แรก ปัญหาด้านสมรรถนะของหน่วยงานที่นำนโยบายไปปฏิบัติ ขึ้นอยู่กับปัจจัยย่อยอีกหลายประการได้แก่ (</a:t>
            </a:r>
            <a:r>
              <a:rPr lang="en-US" dirty="0"/>
              <a:t>1</a:t>
            </a:r>
            <a:r>
              <a:rPr lang="th-TH" dirty="0"/>
              <a:t>) ปัจจัยด้านบุคลากร ที่มักจะพบว่าหน่วยงานภาครัฐมักจะมีบุคลากรที่ไม่สมดุลกับงานที่รับผิดชอบ (</a:t>
            </a:r>
            <a:r>
              <a:rPr lang="en-US" dirty="0"/>
              <a:t>2</a:t>
            </a:r>
            <a:r>
              <a:rPr lang="th-TH" dirty="0"/>
              <a:t>) ปัจจัยด้านงบประมาณ โดยจะพบว่าฝ่ายกำหนดนโยบายมักจะพยายามกำหนดนโยบายให้หน่วยงานต่างๆ ทำมากขึ้น แต่ในขณะเดียวกันก็จะพบว่างบประมาณที่จัดสรรให้มักจะไม่เป็นไปตามภาระหน้าที่ที่เพิ่มมากขึ้น (</a:t>
            </a:r>
            <a:r>
              <a:rPr lang="en-US" dirty="0"/>
              <a:t>3</a:t>
            </a:r>
            <a:r>
              <a:rPr lang="th-TH" dirty="0"/>
              <a:t>) ปัจจัยด้านวัสดุอุปกรณ์ เครื่องมือเครื่องใช้ ตลอดจนปัจจัยด้านวิชาการหรือเทคโนโลยีที่เกี่ยวข้องในนโยบาย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ปัญหาของการนำนโยบายไปปฏิบัติ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77500" lnSpcReduction="20000"/>
          </a:bodyPr>
          <a:lstStyle/>
          <a:p>
            <a:r>
              <a:rPr lang="th-TH" dirty="0"/>
              <a:t>ประการที่สอง ปัญหาด้านการควบคุม หมายถึงความสามารถในการวัดความก้าวหน้าหรือผลการปฏิบัติของนโยบาย แผนงาน หรือ</a:t>
            </a:r>
            <a:r>
              <a:rPr lang="th-TH" dirty="0" smtClean="0"/>
              <a:t>โครงการ</a:t>
            </a:r>
          </a:p>
          <a:p>
            <a:r>
              <a:rPr lang="th-TH" dirty="0"/>
              <a:t>ประการที่สาม ปัญหาด้านความร่วมมือและการต่อต้านการเปลี่ยนแปลง ปัญหาที่เกิดจากการต่อต้านของผู้ปฏิบัตินั้นมาจากสาเหตุสำคัญ </a:t>
            </a:r>
            <a:r>
              <a:rPr lang="en-US" dirty="0"/>
              <a:t>7</a:t>
            </a:r>
            <a:r>
              <a:rPr lang="th-TH" dirty="0"/>
              <a:t> ประการ ได้แก่ (</a:t>
            </a:r>
            <a:r>
              <a:rPr lang="en-US" dirty="0"/>
              <a:t>1</a:t>
            </a:r>
            <a:r>
              <a:rPr lang="th-TH" dirty="0"/>
              <a:t>) การที่นโยบายนั้นไม่ได้มาจากรากฐานความต้องการที่แท้จริงของสมาชิกในองค์การ หรือสมาชิกไม่ให้ความสำคัญต่อนโยบายนั้น (</a:t>
            </a:r>
            <a:r>
              <a:rPr lang="en-US" dirty="0"/>
              <a:t>2</a:t>
            </a:r>
            <a:r>
              <a:rPr lang="th-TH" dirty="0"/>
              <a:t>) นโยบายส่งผลให้ดุลยพินิจในการปฏิบัติงานตลอดจนพฤติกรรมในการปฏิบัติงานของสมาชิกในองค์การต้องเปลี่ยนแปลงไป (</a:t>
            </a:r>
            <a:r>
              <a:rPr lang="en-US" dirty="0"/>
              <a:t>3</a:t>
            </a:r>
            <a:r>
              <a:rPr lang="th-TH" dirty="0"/>
              <a:t>) หัวหน้าหน่วยปฏิบัติไม่ได้ให้การสนับสนุนนโยบายเท่าที่ควร (</a:t>
            </a:r>
            <a:r>
              <a:rPr lang="en-US" dirty="0"/>
              <a:t>4</a:t>
            </a:r>
            <a:r>
              <a:rPr lang="th-TH" dirty="0"/>
              <a:t>) สมาชิกในองค์การหรือหน่วยปฏิบัติทำการต่อต้าน เห็นว่าการปฏิบัติตามนโยบายจะส่งผลให้งบประมาณและอัตรากำลังของหน่วยต้องลดลงในระยะยาว อีกทั้งอาจก่อให้เกิดการปรับเปลี่ยนภารกิจและหน้าที่ของบุคลากรอย่างมาก (</a:t>
            </a:r>
            <a:r>
              <a:rPr lang="en-US" dirty="0"/>
              <a:t>5</a:t>
            </a:r>
            <a:r>
              <a:rPr lang="th-TH" dirty="0"/>
              <a:t>) สมาชิกในองค์การหรือหน่วยปฏิบัติเห็นว่านโยบายถูกกำหนดขึ้นโดยฝ่ายบริหารที่ไม่เข้าใจสภาพความเป็นจริงในการปฏิบัติงาน (</a:t>
            </a:r>
            <a:r>
              <a:rPr lang="en-US" dirty="0"/>
              <a:t>6</a:t>
            </a:r>
            <a:r>
              <a:rPr lang="th-TH" dirty="0"/>
              <a:t>) สมาชิกในองค์การหรือหน่วยปฏิบัติไม่เห็นด้วยกับสาระหรือวิธีปฏิบัติในนโยบาย เพราะไม่ได้เข้าไปมีส่วนร่วมในการติดสินใน (</a:t>
            </a:r>
            <a:r>
              <a:rPr lang="en-US" dirty="0"/>
              <a:t>7</a:t>
            </a:r>
            <a:r>
              <a:rPr lang="th-TH" dirty="0"/>
              <a:t>) สมาชิกในองค์การหรือหน่วยปฏิบัติไม่ให้ความร่วมมือและต่อด้านเนื่องจากขาดความรู้ความเข้าใจว่าจะปฏิบัติตามนโยบายนั้น</a:t>
            </a:r>
            <a:r>
              <a:rPr lang="th-TH" dirty="0" smtClean="0"/>
              <a:t>อย่างไร</a:t>
            </a:r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ปัญหาของการนำนโยบายไปปฏิบัติ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ประการที่สี่ ปัญหาด้านอำนาจและความสัมพันธ์กับองค์การอื่นที่เกี่ยวข้อง ปัญหาอีกด้านหนึ่งในการนำนโยบายไปปฏิบัติคือ ปัญหาด้านนี้จะมีมากน้อยเพียงใดขึ้นอยู่กับปัจจัยย่อยหลายประการ เช่น (</a:t>
            </a:r>
            <a:r>
              <a:rPr lang="en-US" dirty="0"/>
              <a:t>1</a:t>
            </a:r>
            <a:r>
              <a:rPr lang="th-TH" dirty="0"/>
              <a:t>) ลักษณะของการติดต่อและความสัมพันธ์ที่หนึ่งงานปฏิบัติมีกับหน่วยที่ควบคุมนโยบายดังกล่าว (</a:t>
            </a:r>
            <a:r>
              <a:rPr lang="en-US" dirty="0"/>
              <a:t>2</a:t>
            </a:r>
            <a:r>
              <a:rPr lang="th-TH" dirty="0"/>
              <a:t>) ระดับความจำเป็นที่หน่วยปฏิบัติจะต้องแสวงหาความร่วมมือหรือทำการตกลงกับหน่วยงานอื่นๆ และ (</a:t>
            </a:r>
            <a:r>
              <a:rPr lang="en-US" dirty="0"/>
              <a:t>3</a:t>
            </a:r>
            <a:r>
              <a:rPr lang="th-TH" dirty="0"/>
              <a:t>) ระดับของความเป็นไปได้ที่เจ้าหน้าที่ของแต่ละหน่วยจะสามารถทำงานร่วมกันได้</a:t>
            </a:r>
            <a:endParaRPr lang="en-US" dirty="0"/>
          </a:p>
          <a:p>
            <a:endParaRPr lang="th-T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ปัญหาของการนำนโยบายไปปฏิบัติ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dirty="0"/>
              <a:t>ประการที่ห้า ปัญหาด้านความสนับสนุนและความผูกพันขององค์การหรือบุคคลสำคัญ องค์การหรือบุคคลสำคัญที่กล่าวมานี้ หมายถึง กลุ่มอิทธิพล กลุ่มผลประโยชน์นักการเมือง ข้าราชการระดับสูง ตลอดจนสื่อมวลชน เป็นต้น องค์การหรือบุคคลสำคัญดังกล่าวอาจให้การสนับสนุนทางการเมือง เงินทุน งบประมาณ ตลอดจนสามารถสร้างอุปสรรคหรือการต่อต้านได้ตลอดเวลาตามสภาวะอำนาจและสถานการณ์ กล่าวโดยสรุปคือ การนำนโยบายไปปฏิบัติจะเกิดอุปสรรคมากน้อยเพียงใดขึ้นอยู่กับ (</a:t>
            </a:r>
            <a:r>
              <a:rPr lang="en-US" dirty="0"/>
              <a:t>1</a:t>
            </a:r>
            <a:r>
              <a:rPr lang="th-TH" dirty="0"/>
              <a:t>) ผู้รับผิดชอบหรือหน่วยงานที่รับผิดชอบในการนำนโยบายไปปฏิบัติมีความสัมพันธ์กับฝ่ายการเมืองหรือฝ่ายบริหารหรือไม่ (</a:t>
            </a:r>
            <a:r>
              <a:rPr lang="en-US" dirty="0"/>
              <a:t>2</a:t>
            </a:r>
            <a:r>
              <a:rPr lang="th-TH" dirty="0"/>
              <a:t>) กลุ่มอิทธิพลกลุ่มผลประโยชน์ที่เกี่ยวข้องมีความเข้าใจและเห็นประโยชน์ของนโยบายมากน้อยเพียงใด (</a:t>
            </a:r>
            <a:r>
              <a:rPr lang="en-US" dirty="0"/>
              <a:t>3</a:t>
            </a:r>
            <a:r>
              <a:rPr lang="th-TH" dirty="0"/>
              <a:t>) ความสัมพันธ์ระหว่างหน่วยงานที่รับผิดชอบในการนำนโยบายไปปฏิบัติกับสื่อมวลชนมีความสำคัญในการสร้างแนวร่วม และความน่าเชื่อถือของนโยบาย และ (</a:t>
            </a:r>
            <a:r>
              <a:rPr lang="en-US" dirty="0"/>
              <a:t>4</a:t>
            </a:r>
            <a:r>
              <a:rPr lang="th-TH" dirty="0"/>
              <a:t>) บุคคลสำคัญให้ความสนับสนุนนโยบายพียงใด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ปัญหาของการนำนโยบายไปปฏิบัติ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ประการที่หก ปัญหาความซ้ำซ้อนของนโยบายและผู้รับผิดชอบในการนำนโยบายไปปฏิบัติ ปัญหาที่มักจะเกิดขึ้นก็คือ การแย่งงานกันทำ หรือเกิดการแข่งขันในการให้บริการระหว่างหน่วยงานต่างๆ โดยอาจเป็นไปในรูปแบบของการให้บริการมากเกินไป หรือไม่ก็เป็นการบังคับใช้กฎ ระเบียบในลักษณะที่หย่อนยานกว่าที่ควรจะเป็น นอกจากนี้แล้วความซ้ำซ้อนของนโยบายจะเพิ่มปัญหามากขึ้นในกรณีที่นโยบายที่กำหนดขึ้นภายหลังขัดแย้งกับนโยบายที่กำหนดขึ้นก่อนโดยไม่มีการยกเลิกนโยบายเดิม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/>
              <a:t>ปัจจัยกำหนดความสำเร็จหรือความล้มเหลว</a:t>
            </a:r>
            <a:r>
              <a:rPr lang="th-TH" b="1" dirty="0" smtClean="0"/>
              <a:t>ของ</a:t>
            </a:r>
            <a:br>
              <a:rPr lang="th-TH" b="1" dirty="0" smtClean="0"/>
            </a:br>
            <a:r>
              <a:rPr lang="th-TH" b="1" dirty="0" smtClean="0"/>
              <a:t>การ</a:t>
            </a:r>
            <a:r>
              <a:rPr lang="th-TH" b="1" dirty="0"/>
              <a:t>นำนโยบายไปปฏิบัติ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/>
              <a:t>ศุภชัย ยาวะประภาษ </a:t>
            </a:r>
            <a:r>
              <a:rPr lang="en-US" dirty="0"/>
              <a:t>(2545: 101) </a:t>
            </a:r>
            <a:r>
              <a:rPr lang="th-TH" dirty="0"/>
              <a:t>พบว่ามีปัจจัยหลายประการที่กำหนดความสำเร็จหรือล้มเหลวของการนำนโยบายไปปฏิบัติปัจจัยเหล่านี้ ได้แก่ </a:t>
            </a:r>
            <a:endParaRPr lang="th-TH" dirty="0" smtClean="0"/>
          </a:p>
          <a:p>
            <a:r>
              <a:rPr lang="th-TH" dirty="0" smtClean="0"/>
              <a:t>ประการ</a:t>
            </a:r>
            <a:r>
              <a:rPr lang="th-TH" dirty="0"/>
              <a:t>แรก ลักษณะของนโยบายนั้นๆ </a:t>
            </a:r>
            <a:endParaRPr lang="th-TH" dirty="0" smtClean="0"/>
          </a:p>
          <a:p>
            <a:r>
              <a:rPr lang="th-TH" dirty="0" smtClean="0"/>
              <a:t>ประการ</a:t>
            </a:r>
            <a:r>
              <a:rPr lang="th-TH" dirty="0"/>
              <a:t>ที่สอง วัตถุประสงค์ของนโยบาย </a:t>
            </a:r>
            <a:endParaRPr lang="th-TH" dirty="0" smtClean="0"/>
          </a:p>
          <a:p>
            <a:r>
              <a:rPr lang="th-TH" dirty="0" smtClean="0"/>
              <a:t>ประการ</a:t>
            </a:r>
            <a:r>
              <a:rPr lang="th-TH" dirty="0"/>
              <a:t>ที่สาม ความเป็นไปได้ทางการเมือง </a:t>
            </a:r>
            <a:endParaRPr lang="th-TH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/>
              <a:t>ปัจจัยกำหนดความสำเร็จหรือความล้มเหลว</a:t>
            </a:r>
            <a:r>
              <a:rPr lang="th-TH" b="1" dirty="0" smtClean="0"/>
              <a:t>ของ</a:t>
            </a:r>
            <a:br>
              <a:rPr lang="th-TH" b="1" dirty="0" smtClean="0"/>
            </a:br>
            <a:r>
              <a:rPr lang="th-TH" b="1" dirty="0" smtClean="0"/>
              <a:t>การ</a:t>
            </a:r>
            <a:r>
              <a:rPr lang="th-TH" b="1" dirty="0"/>
              <a:t>นำนโยบายไปปฏิบัติ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ประการ</a:t>
            </a:r>
            <a:r>
              <a:rPr lang="th-TH" dirty="0"/>
              <a:t>ที่สี่ ความเป็นไปได้ทางเทคโนโลยี </a:t>
            </a:r>
            <a:endParaRPr lang="th-TH" dirty="0" smtClean="0"/>
          </a:p>
          <a:p>
            <a:r>
              <a:rPr lang="th-TH" dirty="0" smtClean="0"/>
              <a:t>ประการ</a:t>
            </a:r>
            <a:r>
              <a:rPr lang="th-TH" dirty="0"/>
              <a:t>ที่ห้า ความพอเพียงของทรัพยากร </a:t>
            </a:r>
            <a:endParaRPr lang="th-TH" dirty="0" smtClean="0"/>
          </a:p>
          <a:p>
            <a:r>
              <a:rPr lang="th-TH" dirty="0" smtClean="0"/>
              <a:t>ประการ</a:t>
            </a:r>
            <a:r>
              <a:rPr lang="th-TH" dirty="0"/>
              <a:t>ที่หก ลักษณะของหน่วยงานที่นำนโยบายไปปฏิบัติ </a:t>
            </a:r>
            <a:endParaRPr lang="th-TH" dirty="0" smtClean="0"/>
          </a:p>
          <a:p>
            <a:r>
              <a:rPr lang="th-TH" dirty="0" smtClean="0"/>
              <a:t>ประการ</a:t>
            </a:r>
            <a:r>
              <a:rPr lang="th-TH" dirty="0"/>
              <a:t>ที่เจ็ด ทัศนคติของผู้ที่นำนโยบายไปปฏิบัติ </a:t>
            </a:r>
          </a:p>
          <a:p>
            <a:r>
              <a:rPr lang="th-TH" dirty="0" smtClean="0"/>
              <a:t>ประการ</a:t>
            </a:r>
            <a:r>
              <a:rPr lang="th-TH" dirty="0"/>
              <a:t>ที่แปด กลไกภายในหน่วยงานหรือระหว่างหน่วยงานที่นำนโยบายไปปฏิบัติ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1207</Words>
  <Application>Microsoft Office PowerPoint</Application>
  <PresentationFormat>On-screen Show (4:3)</PresentationFormat>
  <Paragraphs>75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บทที่ 4 การนำนโยบายไปปฏิบัติ</vt:lpstr>
      <vt:lpstr>ความหมายของการนำนโยบายไปปฏิบัติ</vt:lpstr>
      <vt:lpstr>ปัญหาของการนำนโยบายไปปฏิบัติ</vt:lpstr>
      <vt:lpstr>ปัญหาของการนำนโยบายไปปฏิบัติ</vt:lpstr>
      <vt:lpstr>ปัญหาของการนำนโยบายไปปฏิบัติ</vt:lpstr>
      <vt:lpstr>ปัญหาของการนำนโยบายไปปฏิบัติ</vt:lpstr>
      <vt:lpstr>ปัญหาของการนำนโยบายไปปฏิบัติ</vt:lpstr>
      <vt:lpstr>ปัจจัยกำหนดความสำเร็จหรือความล้มเหลวของ การนำนโยบายไปปฏิบัติ</vt:lpstr>
      <vt:lpstr>ปัจจัยกำหนดความสำเร็จหรือความล้มเหลวของ การนำนโยบายไปปฏิบัติ</vt:lpstr>
      <vt:lpstr>ตัวแบบที่ใช้ในการศึกษาการนำนโยบายไปปฏิบัติ</vt:lpstr>
      <vt:lpstr>ตัวแบบที่ใช้ในการศึกษาการนำนโยบายไปปฏิบัติ</vt:lpstr>
      <vt:lpstr>ตัวแบบที่ใช้ในการศึกษาการนำนโยบายไปปฏิบัติ</vt:lpstr>
      <vt:lpstr>ตัวแบบที่ใช้ในการศึกษาการนำนโยบายไปปฏิบัติ</vt:lpstr>
      <vt:lpstr>ตัวแบบที่ใช้ในการศึกษาการนำนโยบายไปปฏิบัติ</vt:lpstr>
      <vt:lpstr>ตัวแบบที่ใช้ในการศึกษาการนำนโยบายไปปฏิบัติ</vt:lpstr>
      <vt:lpstr>ตัวแบบที่ใช้ในการศึกษาการนำนโยบายไปปฏิบัติ</vt:lpstr>
      <vt:lpstr>ตัวแบบที่ใช้ในการศึกษาการนำนโยบายไปปฏิบัติ</vt:lpstr>
      <vt:lpstr>ตัวแบบที่ใช้ในการศึกษาการนำนโยบายไปปฏิบัติ</vt:lpstr>
      <vt:lpstr>ตัวแบบที่ใช้ในการศึกษาการนำนโยบายไปปฏิบัติ</vt:lpstr>
      <vt:lpstr>ตัวแบบที่ใช้ในการศึกษาการนำนโยบายไปปฏิบัติ</vt:lpstr>
      <vt:lpstr>ตัวแบบที่ใช้ในการศึกษาการนำนโยบายไปปฏิบัติ</vt:lpstr>
      <vt:lpstr>ตัวแบบที่ใช้ในการศึกษาการนำนโยบายไปปฏิบัติ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4 การนำนโยบายไปปฏิบัติ</dc:title>
  <dc:creator>AURORA</dc:creator>
  <cp:lastModifiedBy>AURORA</cp:lastModifiedBy>
  <cp:revision>23</cp:revision>
  <dcterms:created xsi:type="dcterms:W3CDTF">2011-05-22T15:46:24Z</dcterms:created>
  <dcterms:modified xsi:type="dcterms:W3CDTF">2011-05-22T16:50:08Z</dcterms:modified>
</cp:coreProperties>
</file>